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61" r:id="rId3"/>
    <p:sldId id="258" r:id="rId4"/>
    <p:sldId id="260" r:id="rId5"/>
    <p:sldId id="263" r:id="rId6"/>
    <p:sldId id="264" r:id="rId7"/>
    <p:sldId id="265" r:id="rId8"/>
    <p:sldId id="266" r:id="rId9"/>
    <p:sldId id="269" r:id="rId10"/>
    <p:sldId id="270" r:id="rId11"/>
    <p:sldId id="268" r:id="rId12"/>
    <p:sldId id="271" r:id="rId13"/>
    <p:sldId id="272" r:id="rId14"/>
    <p:sldId id="26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0"/>
  </p:normalViewPr>
  <p:slideViewPr>
    <p:cSldViewPr snapToGrid="0" snapToObjects="1">
      <p:cViewPr varScale="1">
        <p:scale>
          <a:sx n="85" d="100"/>
          <a:sy n="85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FF93C-FF91-8742-9179-C1A97CBE2FDC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565AB-E912-D446-B0EC-57B3E320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6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565AB-E912-D446-B0EC-57B3E3209B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79813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03936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935384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43144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093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57657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92100"/>
            <a:ext cx="11582400" cy="39498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Table of contents/Agenda template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18432" y="1828800"/>
            <a:ext cx="7583793" cy="41148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Note that the contents/agenda items are written in sentence case</a:t>
            </a:r>
          </a:p>
          <a:p>
            <a:pPr lvl="0"/>
            <a:r>
              <a:rPr lang="en-US" dirty="0" smtClean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 smtClean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1828800"/>
            <a:ext cx="3657600" cy="41148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Content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54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5440680"/>
            <a:ext cx="1133856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 smtClean="0"/>
              <a:t>Full bleed images preferred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38912" y="5989320"/>
            <a:ext cx="11338560" cy="73152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35751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52628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5257801"/>
            <a:ext cx="1133856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5532120"/>
            <a:ext cx="9753600" cy="9144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 smtClean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553998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88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151" y="1827213"/>
            <a:ext cx="5535083" cy="3656012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434" y="1827213"/>
            <a:ext cx="5535084" cy="3656012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80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9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2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50049"/>
            <a:ext cx="4011084" cy="276999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22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682619"/>
            <a:ext cx="7315200" cy="394980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1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78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2753" y="292101"/>
            <a:ext cx="387798" cy="5191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151" y="292101"/>
            <a:ext cx="8483600" cy="5191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4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57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1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3"/>
            <a:ext cx="841248" cy="259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6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6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379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4248150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703320"/>
            <a:ext cx="1133856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5120640"/>
            <a:ext cx="1133856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07924"/>
            <a:ext cx="11338560" cy="677108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2800" y="6354764"/>
            <a:ext cx="840317" cy="25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783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4191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3050244"/>
            <a:ext cx="1133856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703320"/>
            <a:ext cx="11301984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76246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151" y="1827213"/>
            <a:ext cx="11273367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8151" y="292101"/>
            <a:ext cx="11582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8151" y="6524625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33EFCD6-9273-384D-9723-A2E063A88EBA}" type="slidenum">
              <a:rPr lang="en-US" smtClean="0"/>
              <a:t>‹#›</a:t>
            </a:fld>
            <a:endParaRPr lang="en-US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1622617" y="6070600"/>
            <a:ext cx="287867" cy="577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922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Infrastructure and Platform as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Arun</a:t>
            </a:r>
            <a:r>
              <a:rPr lang="en-US" dirty="0" smtClean="0"/>
              <a:t> Ramakrishnan – IBM Digital Marketplace</a:t>
            </a:r>
          </a:p>
          <a:p>
            <a:r>
              <a:rPr lang="en-US" dirty="0" smtClean="0"/>
              <a:t>July 25, 2016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OpenStack and Cloud Foundry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1021278"/>
            <a:ext cx="3765713" cy="4461947"/>
          </a:xfrm>
        </p:spPr>
        <p:txBody>
          <a:bodyPr/>
          <a:lstStyle/>
          <a:p>
            <a:r>
              <a:rPr lang="en-US" dirty="0" smtClean="0"/>
              <a:t>Handles release management, deployment and lifecycle management of cloud software developed to deploy the Cloud Foundry PaaS</a:t>
            </a:r>
          </a:p>
          <a:p>
            <a:r>
              <a:rPr lang="en-US" dirty="0" smtClean="0"/>
              <a:t>Stemcell – a versioned O/S image in IaaS specific packaging</a:t>
            </a:r>
          </a:p>
          <a:p>
            <a:pPr lvl="1"/>
            <a:r>
              <a:rPr lang="en-US" dirty="0" smtClean="0"/>
              <a:t>Base minimum O/S, a few utilities, BOSH agent, basic security</a:t>
            </a:r>
          </a:p>
          <a:p>
            <a:r>
              <a:rPr lang="en-US" dirty="0" smtClean="0"/>
              <a:t>Release – the collection of properties, </a:t>
            </a:r>
            <a:r>
              <a:rPr lang="en-US" dirty="0" err="1" smtClean="0"/>
              <a:t>config</a:t>
            </a:r>
            <a:r>
              <a:rPr lang="en-US" dirty="0" smtClean="0"/>
              <a:t>., scripts, source, binary etc. required to build and deploy software in a reproducible way on a Stemcell</a:t>
            </a:r>
          </a:p>
          <a:p>
            <a:r>
              <a:rPr lang="en-US" dirty="0" smtClean="0"/>
              <a:t>Deployment – a collection of VMs built from </a:t>
            </a:r>
            <a:r>
              <a:rPr lang="en-US" dirty="0" err="1" smtClean="0"/>
              <a:t>Stemcells</a:t>
            </a:r>
            <a:r>
              <a:rPr lang="en-US" dirty="0" smtClean="0"/>
              <a:t> with Releases on them with the disks holding persistent data.</a:t>
            </a:r>
          </a:p>
          <a:p>
            <a:pPr lvl="1"/>
            <a:r>
              <a:rPr lang="en-US" dirty="0" smtClean="0"/>
              <a:t>Deployment manifest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1" y="292101"/>
            <a:ext cx="7620000" cy="313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8909" y="3626346"/>
            <a:ext cx="436850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---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redis-us</a:t>
            </a:r>
          </a:p>
          <a:p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releases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redis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15.9</a:t>
            </a: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resource_pools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all-machines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stemcell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bosh-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aws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xen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ubuntu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-trusty-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go_agent</a:t>
            </a:r>
            <a:endParaRPr lang="en-US" sz="12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2972</a:t>
            </a: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network</a:t>
            </a:r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default</a:t>
            </a: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cloud_properties</a:t>
            </a:r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instance_type</a:t>
            </a:r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m1.small</a:t>
            </a: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availability_zone</a:t>
            </a:r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us-east-1a</a:t>
            </a:r>
          </a:p>
          <a:p>
            <a:r>
              <a:rPr lang="de-DE" sz="12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120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2980706" y="5201393"/>
            <a:ext cx="2636323" cy="17812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4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2" y="1827213"/>
            <a:ext cx="2601932" cy="3656012"/>
          </a:xfrm>
        </p:spPr>
        <p:txBody>
          <a:bodyPr/>
          <a:lstStyle/>
          <a:p>
            <a:r>
              <a:rPr lang="en-US" dirty="0" smtClean="0"/>
              <a:t>Organization</a:t>
            </a:r>
          </a:p>
          <a:p>
            <a:r>
              <a:rPr lang="en-US" dirty="0" smtClean="0"/>
              <a:t>Space</a:t>
            </a:r>
          </a:p>
          <a:p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Stack (prebuilt root file system)</a:t>
            </a:r>
          </a:p>
          <a:p>
            <a:pPr lvl="1"/>
            <a:r>
              <a:rPr lang="en-US" dirty="0" err="1" smtClean="0"/>
              <a:t>Buildpack</a:t>
            </a:r>
            <a:r>
              <a:rPr lang="en-US" dirty="0" smtClean="0"/>
              <a:t> (app framework/runtime)</a:t>
            </a:r>
          </a:p>
          <a:p>
            <a:r>
              <a:rPr lang="en-US" dirty="0" smtClean="0"/>
              <a:t>Services</a:t>
            </a:r>
          </a:p>
          <a:p>
            <a:r>
              <a:rPr lang="en-US" dirty="0" smtClean="0"/>
              <a:t>Routes</a:t>
            </a:r>
          </a:p>
          <a:p>
            <a:pPr lvl="1"/>
            <a:r>
              <a:rPr lang="en-US" dirty="0" smtClean="0"/>
              <a:t>Assign one or more public routes to an 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444393" y="675777"/>
            <a:ext cx="5690728" cy="5724525"/>
          </a:xfrm>
          <a:prstGeom prst="roundRect">
            <a:avLst>
              <a:gd name="adj" fmla="val 176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592547" y="1202156"/>
            <a:ext cx="5251972" cy="2550857"/>
          </a:xfrm>
          <a:prstGeom prst="roundRect">
            <a:avLst>
              <a:gd name="adj" fmla="val 298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6871" y="675777"/>
            <a:ext cx="2184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Online shopping App Org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04494" y="1520435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Route 1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01960" y="2077200"/>
            <a:ext cx="981382" cy="866609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App 1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792755" y="2353608"/>
            <a:ext cx="981382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App 2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883550" y="2349243"/>
            <a:ext cx="981382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App 3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728558" y="2349243"/>
            <a:ext cx="981382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App 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794022" y="1520435"/>
            <a:ext cx="2070910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Route 2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7728558" y="1520435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Route 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704494" y="3195022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Service 1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795290" y="3195022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Service 2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86085" y="3195022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Service 3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728557" y="3195022"/>
            <a:ext cx="978847" cy="306778"/>
          </a:xfrm>
          <a:prstGeom prst="roundRect">
            <a:avLst>
              <a:gd name="adj" fmla="val 127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Service n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>
            <a:stCxn id="11" idx="2"/>
            <a:endCxn id="12" idx="0"/>
          </p:cNvCxnSpPr>
          <p:nvPr/>
        </p:nvCxnSpPr>
        <p:spPr bwMode="auto">
          <a:xfrm flipH="1">
            <a:off x="4192651" y="1827213"/>
            <a:ext cx="1267" cy="249987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  <a:endCxn id="18" idx="0"/>
          </p:cNvCxnSpPr>
          <p:nvPr/>
        </p:nvCxnSpPr>
        <p:spPr bwMode="auto">
          <a:xfrm>
            <a:off x="4192651" y="2943809"/>
            <a:ext cx="1267" cy="251213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2"/>
            <a:endCxn id="13" idx="0"/>
          </p:cNvCxnSpPr>
          <p:nvPr/>
        </p:nvCxnSpPr>
        <p:spPr bwMode="auto">
          <a:xfrm flipH="1">
            <a:off x="5283446" y="1827213"/>
            <a:ext cx="546031" cy="526395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6" idx="2"/>
            <a:endCxn id="14" idx="0"/>
          </p:cNvCxnSpPr>
          <p:nvPr/>
        </p:nvCxnSpPr>
        <p:spPr bwMode="auto">
          <a:xfrm>
            <a:off x="5829477" y="1827213"/>
            <a:ext cx="544764" cy="522030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2"/>
            <a:endCxn id="19" idx="0"/>
          </p:cNvCxnSpPr>
          <p:nvPr/>
        </p:nvCxnSpPr>
        <p:spPr bwMode="auto">
          <a:xfrm>
            <a:off x="5283446" y="2660386"/>
            <a:ext cx="1268" cy="534636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4" idx="2"/>
            <a:endCxn id="20" idx="0"/>
          </p:cNvCxnSpPr>
          <p:nvPr/>
        </p:nvCxnSpPr>
        <p:spPr bwMode="auto">
          <a:xfrm>
            <a:off x="6374241" y="2656021"/>
            <a:ext cx="1268" cy="539001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2"/>
            <a:endCxn id="19" idx="0"/>
          </p:cNvCxnSpPr>
          <p:nvPr/>
        </p:nvCxnSpPr>
        <p:spPr bwMode="auto">
          <a:xfrm flipH="1">
            <a:off x="5284714" y="2656021"/>
            <a:ext cx="1089527" cy="539001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" idx="2"/>
            <a:endCxn id="20" idx="0"/>
          </p:cNvCxnSpPr>
          <p:nvPr/>
        </p:nvCxnSpPr>
        <p:spPr bwMode="auto">
          <a:xfrm>
            <a:off x="5283446" y="2660386"/>
            <a:ext cx="1092063" cy="534636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7017126" y="1673824"/>
            <a:ext cx="545398" cy="0"/>
          </a:xfrm>
          <a:prstGeom prst="lin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>
            <a:off x="7017126" y="2500056"/>
            <a:ext cx="545398" cy="0"/>
          </a:xfrm>
          <a:prstGeom prst="lin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>
            <a:off x="7017126" y="3335807"/>
            <a:ext cx="545398" cy="0"/>
          </a:xfrm>
          <a:prstGeom prst="lin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574983" y="119679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Production Space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614182" y="3897499"/>
            <a:ext cx="5230337" cy="1024243"/>
            <a:chOff x="6250986" y="3035426"/>
            <a:chExt cx="5230337" cy="1465321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250986" y="3044433"/>
              <a:ext cx="5230337" cy="1456314"/>
            </a:xfrm>
            <a:prstGeom prst="roundRect">
              <a:avLst>
                <a:gd name="adj" fmla="val 298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09211" y="3035426"/>
              <a:ext cx="10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Test Space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14182" y="5066226"/>
            <a:ext cx="5230337" cy="1108941"/>
            <a:chOff x="6250986" y="4718852"/>
            <a:chExt cx="5230337" cy="1456315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6250986" y="4718853"/>
              <a:ext cx="5230337" cy="1456314"/>
            </a:xfrm>
            <a:prstGeom prst="roundRect">
              <a:avLst>
                <a:gd name="adj" fmla="val 380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45875" y="4718852"/>
              <a:ext cx="17972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Development Space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637710" y="4292076"/>
            <a:ext cx="518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Routes, applications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and services representing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test environment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37710" y="5505150"/>
            <a:ext cx="518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Routes, applications and services representing a dev environment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1" name="Straight Connector 70"/>
          <p:cNvCxnSpPr>
            <a:stCxn id="17" idx="2"/>
            <a:endCxn id="15" idx="0"/>
          </p:cNvCxnSpPr>
          <p:nvPr/>
        </p:nvCxnSpPr>
        <p:spPr bwMode="auto">
          <a:xfrm>
            <a:off x="8217982" y="1827213"/>
            <a:ext cx="1267" cy="522030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5" idx="2"/>
            <a:endCxn id="21" idx="0"/>
          </p:cNvCxnSpPr>
          <p:nvPr/>
        </p:nvCxnSpPr>
        <p:spPr bwMode="auto">
          <a:xfrm flipH="1">
            <a:off x="8217981" y="2656021"/>
            <a:ext cx="1268" cy="539001"/>
          </a:xfrm>
          <a:prstGeom prst="line">
            <a:avLst/>
          </a:prstGeom>
          <a:ln>
            <a:headEnd type="none" w="med" len="med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3771886" y="2635689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3997254" y="2638992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4222622" y="2643452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4448410" y="2643452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3771886" y="2402293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3997254" y="2405596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4222622" y="2410056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4448410" y="2410056"/>
            <a:ext cx="180000" cy="180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57907" y="2430419"/>
            <a:ext cx="90026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App. Instances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9539430" y="1196798"/>
            <a:ext cx="1965555" cy="2556215"/>
            <a:chOff x="9345451" y="1196798"/>
            <a:chExt cx="1965555" cy="2556215"/>
          </a:xfrm>
        </p:grpSpPr>
        <p:sp>
          <p:nvSpPr>
            <p:cNvPr id="95" name="Rounded Rectangle 94"/>
            <p:cNvSpPr/>
            <p:nvPr/>
          </p:nvSpPr>
          <p:spPr bwMode="auto">
            <a:xfrm>
              <a:off x="9345451" y="1196798"/>
              <a:ext cx="1965555" cy="2556215"/>
            </a:xfrm>
            <a:prstGeom prst="roundRect">
              <a:avLst>
                <a:gd name="adj" fmla="val 1277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Application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Content Placeholder 2"/>
            <p:cNvSpPr txBox="1">
              <a:spLocks/>
            </p:cNvSpPr>
            <p:nvPr/>
          </p:nvSpPr>
          <p:spPr bwMode="auto">
            <a:xfrm>
              <a:off x="9444623" y="1673823"/>
              <a:ext cx="1730058" cy="1960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73038" indent="-173038" algn="l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rgbClr val="6D6E70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509588" indent="-163513" algn="l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Arial" charset="0"/>
                <a:buChar char="–"/>
                <a:defRPr sz="1600">
                  <a:solidFill>
                    <a:srgbClr val="6D6E70"/>
                  </a:solidFill>
                  <a:latin typeface="Arial" pitchFamily="34" charset="0"/>
                  <a:cs typeface="Arial" pitchFamily="34" charset="0"/>
                </a:defRPr>
              </a:lvl2pPr>
              <a:lvl3pPr marL="855663" indent="-173038" algn="l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Char char="§"/>
                <a:defRPr sz="1600">
                  <a:solidFill>
                    <a:srgbClr val="6D6E70"/>
                  </a:solidFill>
                  <a:latin typeface="Arial" pitchFamily="34" charset="0"/>
                  <a:cs typeface="Arial" pitchFamily="34" charset="0"/>
                </a:defRPr>
              </a:lvl3pPr>
              <a:lvl4pPr marL="1203325" indent="-1730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defRPr sz="1600">
                  <a:solidFill>
                    <a:schemeClr val="bg1"/>
                  </a:solidFill>
                  <a:latin typeface="Arial" charset="0"/>
                </a:defRPr>
              </a:lvl4pPr>
              <a:lvl5pPr marL="1539875" indent="-1635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Arial" charset="0"/>
                </a:defRPr>
              </a:lvl5pPr>
              <a:lvl6pPr marL="1997075" indent="-1635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Arial" charset="0"/>
                </a:defRPr>
              </a:lvl6pPr>
              <a:lvl7pPr marL="2454275" indent="-1635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Arial" charset="0"/>
                </a:defRPr>
              </a:lvl7pPr>
              <a:lvl8pPr marL="2911475" indent="-1635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Arial" charset="0"/>
                </a:defRPr>
              </a:lvl8pPr>
              <a:lvl9pPr marL="3368675" indent="-1635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en-US" sz="1200" kern="0" dirty="0" smtClean="0"/>
                <a:t>Stack</a:t>
              </a:r>
            </a:p>
            <a:p>
              <a:r>
                <a:rPr lang="en-US" sz="1200" kern="0" dirty="0" smtClean="0"/>
                <a:t>Build pack</a:t>
              </a:r>
            </a:p>
            <a:p>
              <a:r>
                <a:rPr lang="en-US" sz="1200" kern="0" dirty="0" smtClean="0"/>
                <a:t>Memory</a:t>
              </a:r>
            </a:p>
            <a:p>
              <a:r>
                <a:rPr lang="en-US" sz="1200" kern="0" dirty="0" smtClean="0"/>
                <a:t>Environment variables</a:t>
              </a:r>
            </a:p>
            <a:p>
              <a:r>
                <a:rPr lang="en-US" sz="1200" kern="0" dirty="0" smtClean="0"/>
                <a:t>Instances</a:t>
              </a:r>
            </a:p>
            <a:p>
              <a:r>
                <a:rPr lang="en-US" sz="1200" kern="0" dirty="0" smtClean="0"/>
                <a:t>Host/route</a:t>
              </a:r>
            </a:p>
            <a:p>
              <a:r>
                <a:rPr lang="en-US" sz="1200" kern="0" dirty="0" smtClean="0"/>
                <a:t>e</a:t>
              </a:r>
              <a:r>
                <a:rPr lang="is-IS" sz="1200" kern="0" dirty="0" smtClean="0"/>
                <a:t>tc. …</a:t>
              </a:r>
              <a:endParaRPr lang="en-US" sz="1200" kern="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736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 an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1222540"/>
            <a:ext cx="3184725" cy="4589813"/>
          </a:xfrm>
        </p:spPr>
        <p:txBody>
          <a:bodyPr/>
          <a:lstStyle/>
          <a:p>
            <a:r>
              <a:rPr lang="en-US" dirty="0" smtClean="0"/>
              <a:t>The CF CLI initiates the operation. Upload app artifacts and configuration</a:t>
            </a:r>
          </a:p>
          <a:p>
            <a:r>
              <a:rPr lang="en-US" dirty="0" smtClean="0"/>
              <a:t>Identify the </a:t>
            </a:r>
            <a:r>
              <a:rPr lang="en-US" dirty="0" err="1" smtClean="0"/>
              <a:t>buildpack</a:t>
            </a:r>
            <a:r>
              <a:rPr lang="en-US" dirty="0" smtClean="0"/>
              <a:t> to use</a:t>
            </a:r>
          </a:p>
          <a:p>
            <a:r>
              <a:rPr lang="en-US" dirty="0" smtClean="0"/>
              <a:t>Fetch </a:t>
            </a:r>
            <a:r>
              <a:rPr lang="en-US" dirty="0" err="1" smtClean="0"/>
              <a:t>buildpack</a:t>
            </a:r>
            <a:r>
              <a:rPr lang="en-US" dirty="0" smtClean="0"/>
              <a:t> and app files</a:t>
            </a:r>
          </a:p>
          <a:p>
            <a:r>
              <a:rPr lang="en-US" dirty="0" smtClean="0"/>
              <a:t>Stage app</a:t>
            </a:r>
            <a:endParaRPr lang="en-US" dirty="0"/>
          </a:p>
          <a:p>
            <a:r>
              <a:rPr lang="en-US" dirty="0" smtClean="0"/>
              <a:t>Get a container/stack/stemcell</a:t>
            </a:r>
          </a:p>
          <a:p>
            <a:r>
              <a:rPr lang="en-US" dirty="0" smtClean="0"/>
              <a:t>Deploy </a:t>
            </a:r>
            <a:r>
              <a:rPr lang="en-US" dirty="0" err="1" smtClean="0"/>
              <a:t>buildpack</a:t>
            </a:r>
            <a:r>
              <a:rPr lang="en-US" dirty="0" smtClean="0"/>
              <a:t> along with application</a:t>
            </a:r>
          </a:p>
          <a:p>
            <a:r>
              <a:rPr lang="en-US" dirty="0" smtClean="0"/>
              <a:t>Stream status for monitoring</a:t>
            </a:r>
          </a:p>
          <a:p>
            <a:r>
              <a:rPr lang="en-US" dirty="0" smtClean="0"/>
              <a:t>Regularly notify of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24" y="1222541"/>
            <a:ext cx="7972394" cy="45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1092530"/>
            <a:ext cx="11273367" cy="43906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Cloud services provide value by abstracting various levels of complexity from it’s consumers through the use of automation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Infrastructure as a Service (OpenStack)</a:t>
            </a:r>
          </a:p>
          <a:p>
            <a:r>
              <a:rPr lang="en-US" dirty="0" smtClean="0"/>
              <a:t>A cloud service that provides cloud infrastructure to a consumer</a:t>
            </a:r>
          </a:p>
          <a:p>
            <a:pPr lvl="1"/>
            <a:r>
              <a:rPr lang="en-US" dirty="0" smtClean="0"/>
              <a:t>Physical compute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etc.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Platform as a Service (Cloud Foundry)</a:t>
            </a:r>
            <a:endParaRPr lang="en-US" dirty="0"/>
          </a:p>
          <a:p>
            <a:r>
              <a:rPr lang="en-US" dirty="0" smtClean="0"/>
              <a:t>A cloud service that provides a platform to deploy and manage applications by hiding underlying infrastructure</a:t>
            </a:r>
          </a:p>
          <a:p>
            <a:pPr lvl="1"/>
            <a:r>
              <a:rPr lang="en-US" dirty="0" smtClean="0"/>
              <a:t>Would typically be running on top of an IaaS</a:t>
            </a:r>
          </a:p>
        </p:txBody>
      </p:sp>
    </p:spTree>
    <p:extLst>
      <p:ext uri="{BB962C8B-B14F-4D97-AF65-F5344CB8AC3E}">
        <p14:creationId xmlns:p14="http://schemas.microsoft.com/office/powerpoint/2010/main" val="17490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Inhibitors to cloud computing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8151" y="880365"/>
            <a:ext cx="8521880" cy="4357602"/>
            <a:chOff x="1109009" y="1818516"/>
            <a:chExt cx="8521880" cy="43576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0541" y="1818516"/>
              <a:ext cx="7890348" cy="38343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09009" y="5652898"/>
              <a:ext cx="5303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Taken from “</a:t>
              </a:r>
              <a:r>
                <a:rPr lang="en-US" sz="1400" b="1" dirty="0" smtClean="0"/>
                <a:t>Cloud computing </a:t>
              </a:r>
              <a:r>
                <a:rPr lang="en-US" sz="1400" b="1" dirty="0"/>
                <a:t>insights from 110 implementation projects </a:t>
              </a:r>
              <a:r>
                <a:rPr lang="en-US" sz="1400" i="1" dirty="0"/>
                <a:t>IBM Academy of Technology </a:t>
              </a:r>
              <a:r>
                <a:rPr lang="en-US" sz="1400" i="1" dirty="0" smtClean="0"/>
                <a:t>Survey, </a:t>
              </a:r>
              <a:r>
                <a:rPr lang="en-US" sz="1400" b="1" dirty="0" smtClean="0"/>
                <a:t>October 2010</a:t>
              </a:r>
              <a:r>
                <a:rPr lang="en-US" sz="1400" i="1" dirty="0" smtClean="0"/>
                <a:t>”</a:t>
              </a:r>
              <a:endParaRPr lang="en-US" sz="1400" dirty="0" smtClean="0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591563" y="3930413"/>
            <a:ext cx="2136072" cy="20918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Today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Compliance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Lock-in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work/thought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999" y="3194462"/>
            <a:ext cx="3816862" cy="2799401"/>
          </a:xfrm>
        </p:spPr>
        <p:txBody>
          <a:bodyPr/>
          <a:lstStyle/>
          <a:p>
            <a:r>
              <a:rPr lang="en-US" dirty="0" smtClean="0"/>
              <a:t>Cognitive Computing</a:t>
            </a:r>
          </a:p>
          <a:p>
            <a:r>
              <a:rPr lang="en-US" dirty="0" smtClean="0"/>
              <a:t>Internet of </a:t>
            </a:r>
            <a:r>
              <a:rPr lang="en-US" dirty="0"/>
              <a:t>Things (</a:t>
            </a:r>
            <a:r>
              <a:rPr lang="en-US" dirty="0" smtClean="0"/>
              <a:t>Ubiquitous/Pervasive computing)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Mobile</a:t>
            </a:r>
          </a:p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5516" y="1068779"/>
            <a:ext cx="90476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CAP Theorem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(A.K.A Brewer’s Theorem after Eric Brewer)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is impossible for a distributed computer system to simultaneously provide all three of the following guarantees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Consistency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(all nodes see the same data at the same time)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Availability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(every request receives a response about whether it succeeded or failed)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Partition tolerance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(the system continues to operate despite arbitrary partitioning due to network failures)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06165" y="3194461"/>
            <a:ext cx="3379454" cy="279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Automation</a:t>
            </a:r>
          </a:p>
          <a:p>
            <a:r>
              <a:rPr lang="en-US" kern="0" dirty="0" smtClean="0"/>
              <a:t>Reliability</a:t>
            </a:r>
          </a:p>
          <a:p>
            <a:r>
              <a:rPr lang="en-US" kern="0" dirty="0" smtClean="0"/>
              <a:t>Availability</a:t>
            </a:r>
          </a:p>
          <a:p>
            <a:r>
              <a:rPr lang="en-US" kern="0" dirty="0" smtClean="0"/>
              <a:t>Scalability</a:t>
            </a:r>
          </a:p>
          <a:p>
            <a:r>
              <a:rPr lang="en-US" kern="0" dirty="0" smtClean="0"/>
              <a:t>Recovery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390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service models</a:t>
            </a:r>
          </a:p>
          <a:p>
            <a:r>
              <a:rPr lang="en-US" dirty="0" smtClean="0"/>
              <a:t>Infrastructure as a Service</a:t>
            </a:r>
          </a:p>
          <a:p>
            <a:r>
              <a:rPr lang="en-US" dirty="0" smtClean="0"/>
              <a:t>OpenStack</a:t>
            </a:r>
          </a:p>
          <a:p>
            <a:r>
              <a:rPr lang="en-US" dirty="0" smtClean="0"/>
              <a:t>Platform as a Service</a:t>
            </a:r>
          </a:p>
          <a:p>
            <a:r>
              <a:rPr lang="en-US" dirty="0" smtClean="0"/>
              <a:t>Cloud Foundry</a:t>
            </a:r>
          </a:p>
          <a:p>
            <a:r>
              <a:rPr lang="en-US" dirty="0" smtClean="0"/>
              <a:t>Areas of ongoing work and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responsibilities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2637" y="1198223"/>
            <a:ext cx="10809681" cy="4811316"/>
            <a:chOff x="302637" y="1198223"/>
            <a:chExt cx="10809681" cy="4811316"/>
          </a:xfrm>
        </p:grpSpPr>
        <p:grpSp>
          <p:nvGrpSpPr>
            <p:cNvPr id="20" name="Group 19"/>
            <p:cNvGrpSpPr/>
            <p:nvPr/>
          </p:nvGrpSpPr>
          <p:grpSpPr>
            <a:xfrm>
              <a:off x="889413" y="2104674"/>
              <a:ext cx="1936914" cy="3904865"/>
              <a:chOff x="1305050" y="1170471"/>
              <a:chExt cx="1936914" cy="3904865"/>
            </a:xfrm>
          </p:grpSpPr>
          <p:sp>
            <p:nvSpPr>
              <p:cNvPr id="8" name="Rounded Rectangle 7"/>
              <p:cNvSpPr/>
              <p:nvPr/>
            </p:nvSpPr>
            <p:spPr bwMode="auto">
              <a:xfrm>
                <a:off x="1305050" y="1170471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Applications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1305050" y="1614233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Data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1305050" y="2056707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Runtime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1305050" y="2497893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Middleware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1305050" y="2941655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O/S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1305050" y="3386967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 bwMode="auto">
              <a:xfrm>
                <a:off x="1305050" y="3831661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Servers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1305050" y="4276041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Storage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1305050" y="4720735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Networking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651410" y="2104674"/>
              <a:ext cx="1936914" cy="3904865"/>
              <a:chOff x="1305050" y="1170471"/>
              <a:chExt cx="1936914" cy="3904865"/>
            </a:xfrm>
          </p:grpSpPr>
          <p:sp>
            <p:nvSpPr>
              <p:cNvPr id="22" name="Rounded Rectangle 21"/>
              <p:cNvSpPr/>
              <p:nvPr/>
            </p:nvSpPr>
            <p:spPr bwMode="auto">
              <a:xfrm>
                <a:off x="1305050" y="1170471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Applications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 bwMode="auto">
              <a:xfrm>
                <a:off x="1305050" y="1614233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Data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 bwMode="auto">
              <a:xfrm>
                <a:off x="1305050" y="2056707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Runtime</a:t>
                </a:r>
              </a:p>
            </p:txBody>
          </p:sp>
          <p:sp>
            <p:nvSpPr>
              <p:cNvPr id="25" name="Rounded Rectangle 24"/>
              <p:cNvSpPr/>
              <p:nvPr/>
            </p:nvSpPr>
            <p:spPr bwMode="auto">
              <a:xfrm>
                <a:off x="1305050" y="2497893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Middleware</a:t>
                </a:r>
              </a:p>
            </p:txBody>
          </p:sp>
          <p:sp>
            <p:nvSpPr>
              <p:cNvPr id="26" name="Rounded Rectangle 25"/>
              <p:cNvSpPr/>
              <p:nvPr/>
            </p:nvSpPr>
            <p:spPr bwMode="auto">
              <a:xfrm>
                <a:off x="1305050" y="2941655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O/S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>
                <a:off x="1305050" y="3410717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Virtualization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1305050" y="385541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Servers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 bwMode="auto">
              <a:xfrm>
                <a:off x="1305050" y="427604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Storage</a:t>
                </a:r>
              </a:p>
            </p:txBody>
          </p:sp>
          <p:sp>
            <p:nvSpPr>
              <p:cNvPr id="30" name="Rounded Rectangle 29"/>
              <p:cNvSpPr/>
              <p:nvPr/>
            </p:nvSpPr>
            <p:spPr bwMode="auto">
              <a:xfrm>
                <a:off x="1305050" y="4720735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Networking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413407" y="2104674"/>
              <a:ext cx="1936914" cy="3904865"/>
              <a:chOff x="1305050" y="1170471"/>
              <a:chExt cx="1936914" cy="3904865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1305050" y="1170471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Applications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1305050" y="1614233"/>
                <a:ext cx="1936914" cy="354601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Data</a:t>
                </a:r>
              </a:p>
            </p:txBody>
          </p:sp>
          <p:sp>
            <p:nvSpPr>
              <p:cNvPr id="34" name="Rounded Rectangle 33"/>
              <p:cNvSpPr/>
              <p:nvPr/>
            </p:nvSpPr>
            <p:spPr bwMode="auto">
              <a:xfrm>
                <a:off x="1305050" y="2056707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Runtime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 bwMode="auto">
              <a:xfrm>
                <a:off x="1305050" y="2497893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Middleware</a:t>
                </a:r>
              </a:p>
            </p:txBody>
          </p:sp>
          <p:sp>
            <p:nvSpPr>
              <p:cNvPr id="36" name="Rounded Rectangle 35"/>
              <p:cNvSpPr/>
              <p:nvPr/>
            </p:nvSpPr>
            <p:spPr bwMode="auto">
              <a:xfrm>
                <a:off x="1305050" y="2941655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O/S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1305050" y="3386967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Virtualization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1305050" y="383166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Servers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>
                <a:off x="1305050" y="427604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Storage</a:t>
                </a:r>
              </a:p>
            </p:txBody>
          </p:sp>
          <p:sp>
            <p:nvSpPr>
              <p:cNvPr id="40" name="Rounded Rectangle 39"/>
              <p:cNvSpPr/>
              <p:nvPr/>
            </p:nvSpPr>
            <p:spPr bwMode="auto">
              <a:xfrm>
                <a:off x="1305050" y="4720735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Networking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175404" y="2104674"/>
              <a:ext cx="1936914" cy="3904865"/>
              <a:chOff x="1305050" y="1170471"/>
              <a:chExt cx="1936914" cy="3904865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1305050" y="117047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Applications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 bwMode="auto">
              <a:xfrm>
                <a:off x="1305050" y="1614233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Data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>
                <a:off x="1305050" y="2056707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Runtime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>
                <a:off x="1305050" y="2497893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Middleware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>
                <a:off x="1305050" y="2941655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O/S</a:t>
                </a: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>
                <a:off x="1305050" y="3386967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Virtualization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1305050" y="383166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Servers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1305050" y="4276041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" charset="0"/>
                    <a:cs typeface="Arial" charset="0"/>
                  </a:rPr>
                  <a:t>Storage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1305050" y="4720735"/>
                <a:ext cx="1936914" cy="35460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Networking</a:t>
                </a: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092276" y="1338026"/>
              <a:ext cx="15311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On-Premises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15800" y="1199526"/>
              <a:ext cx="16081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Infrastructure</a:t>
              </a:r>
              <a:br>
                <a:rPr lang="en-US" dirty="0" smtClean="0">
                  <a:latin typeface="Arial" charset="0"/>
                  <a:ea typeface="Arial" charset="0"/>
                  <a:cs typeface="Arial" charset="0"/>
                </a:rPr>
              </a:b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(as a Service)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77797" y="1199526"/>
              <a:ext cx="16081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Platform</a:t>
              </a:r>
              <a:br>
                <a:rPr lang="en-US" dirty="0" smtClean="0">
                  <a:latin typeface="Arial" charset="0"/>
                  <a:ea typeface="Arial" charset="0"/>
                  <a:cs typeface="Arial" charset="0"/>
                </a:rPr>
              </a:b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(as a Service)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39794" y="1198223"/>
              <a:ext cx="16081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Software</a:t>
              </a:r>
              <a:br>
                <a:rPr lang="en-US" dirty="0" smtClean="0">
                  <a:latin typeface="Arial" charset="0"/>
                  <a:ea typeface="Arial" charset="0"/>
                  <a:cs typeface="Arial" charset="0"/>
                </a:rPr>
              </a:b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(as a Service)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Left Bracket 55"/>
            <p:cNvSpPr/>
            <p:nvPr/>
          </p:nvSpPr>
          <p:spPr bwMode="auto">
            <a:xfrm>
              <a:off x="615045" y="2201384"/>
              <a:ext cx="274368" cy="3785487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2637" y="3620536"/>
              <a:ext cx="369332" cy="94718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You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Left Bracket 57"/>
            <p:cNvSpPr/>
            <p:nvPr/>
          </p:nvSpPr>
          <p:spPr bwMode="auto">
            <a:xfrm>
              <a:off x="3414946" y="2224052"/>
              <a:ext cx="219286" cy="1872935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45614" y="2662214"/>
              <a:ext cx="369332" cy="94718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You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Left Bracket 59"/>
            <p:cNvSpPr/>
            <p:nvPr/>
          </p:nvSpPr>
          <p:spPr bwMode="auto">
            <a:xfrm>
              <a:off x="3414580" y="4528340"/>
              <a:ext cx="219286" cy="1290569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6986" y="4598466"/>
              <a:ext cx="369332" cy="115031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Others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Left Bracket 61"/>
            <p:cNvSpPr/>
            <p:nvPr/>
          </p:nvSpPr>
          <p:spPr bwMode="auto">
            <a:xfrm>
              <a:off x="6170771" y="2224052"/>
              <a:ext cx="207914" cy="542899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90433" y="1996078"/>
              <a:ext cx="369332" cy="94718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You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Left Bracket 63"/>
            <p:cNvSpPr/>
            <p:nvPr/>
          </p:nvSpPr>
          <p:spPr bwMode="auto">
            <a:xfrm>
              <a:off x="6170771" y="3182588"/>
              <a:ext cx="207548" cy="2636322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90067" y="3961071"/>
              <a:ext cx="369332" cy="115031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Others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" name="Left Bracket 65"/>
            <p:cNvSpPr/>
            <p:nvPr/>
          </p:nvSpPr>
          <p:spPr bwMode="auto">
            <a:xfrm>
              <a:off x="8953994" y="2291234"/>
              <a:ext cx="220085" cy="3610801"/>
            </a:xfrm>
            <a:prstGeom prst="leftBracke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620744" y="3478000"/>
              <a:ext cx="369332" cy="115031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Others manage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997527"/>
            <a:ext cx="11273367" cy="4485698"/>
          </a:xfrm>
        </p:spPr>
        <p:txBody>
          <a:bodyPr/>
          <a:lstStyle/>
          <a:p>
            <a:r>
              <a:rPr lang="en-US" dirty="0" smtClean="0"/>
              <a:t>The most basic cloud service model</a:t>
            </a:r>
          </a:p>
          <a:p>
            <a:r>
              <a:rPr lang="en-US" dirty="0" smtClean="0"/>
              <a:t>Serves to abstract a consumer from physical resources, location, data partitioning, scaling, security, backup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Service providers will also provide services such as Image libraries and management, Block/Object storage, Firewalls, Load balancers, IP addresses, Virtual LANs</a:t>
            </a:r>
          </a:p>
          <a:p>
            <a:endParaRPr lang="is-IS" dirty="0" smtClean="0"/>
          </a:p>
          <a:p>
            <a:pPr marL="0" indent="0">
              <a:buNone/>
            </a:pPr>
            <a:r>
              <a:rPr lang="is-IS" dirty="0" smtClean="0"/>
              <a:t>What you’ll do with an IaaS service:</a:t>
            </a:r>
            <a:endParaRPr lang="is-IS" dirty="0"/>
          </a:p>
          <a:p>
            <a:r>
              <a:rPr lang="is-IS" dirty="0" smtClean="0"/>
              <a:t>Create servers (Bare metal / Virtual)</a:t>
            </a:r>
          </a:p>
          <a:p>
            <a:pPr lvl="1"/>
            <a:r>
              <a:rPr lang="is-IS" dirty="0" smtClean="0"/>
              <a:t>CPUs, Memory, Storage, Network, O/S etc.</a:t>
            </a:r>
          </a:p>
          <a:p>
            <a:r>
              <a:rPr lang="is-IS" dirty="0" smtClean="0"/>
              <a:t>Provision storage (Object / Block / File)</a:t>
            </a:r>
          </a:p>
          <a:p>
            <a:r>
              <a:rPr lang="is-IS" dirty="0" smtClean="0"/>
              <a:t>Networking (IP Addresses, VLANs)</a:t>
            </a:r>
          </a:p>
          <a:p>
            <a:pPr lvl="1"/>
            <a:r>
              <a:rPr lang="is-IS" dirty="0" smtClean="0"/>
              <a:t>Public, private networks</a:t>
            </a:r>
          </a:p>
          <a:p>
            <a:r>
              <a:rPr lang="is-IS" dirty="0" smtClean="0"/>
              <a:t>Management and imaging</a:t>
            </a:r>
            <a:endParaRPr lang="is-IS" dirty="0"/>
          </a:p>
          <a:p>
            <a:r>
              <a:rPr lang="is-IS" dirty="0" smtClean="0"/>
              <a:t>Datacenters</a:t>
            </a:r>
          </a:p>
          <a:p>
            <a:r>
              <a:rPr lang="is-IS" dirty="0" smtClean="0"/>
              <a:t>Monitor, report</a:t>
            </a:r>
          </a:p>
          <a:p>
            <a:r>
              <a:rPr lang="is-IS" dirty="0" smtClean="0"/>
              <a:t>T</a:t>
            </a:r>
            <a:r>
              <a:rPr lang="en-US" dirty="0" smtClean="0"/>
              <a:t>y</a:t>
            </a:r>
            <a:r>
              <a:rPr lang="is-IS" dirty="0" smtClean="0"/>
              <a:t>pically bill by usage</a:t>
            </a:r>
            <a:endParaRPr lang="is-I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775097" y="3532105"/>
            <a:ext cx="2233329" cy="195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 err="1" smtClean="0">
                <a:solidFill>
                  <a:schemeClr val="accent2"/>
                </a:solidFill>
              </a:rPr>
              <a:t>Softlayer</a:t>
            </a:r>
            <a:endParaRPr lang="en-US" kern="0" dirty="0" smtClean="0">
              <a:solidFill>
                <a:schemeClr val="accent2"/>
              </a:solidFill>
            </a:endParaRPr>
          </a:p>
          <a:p>
            <a:r>
              <a:rPr lang="en-US" kern="0" dirty="0" smtClean="0">
                <a:solidFill>
                  <a:schemeClr val="accent2"/>
                </a:solidFill>
              </a:rPr>
              <a:t>Amazon Web Services</a:t>
            </a:r>
          </a:p>
          <a:p>
            <a:r>
              <a:rPr lang="en-US" kern="0" dirty="0" smtClean="0">
                <a:solidFill>
                  <a:schemeClr val="accent2"/>
                </a:solidFill>
              </a:rPr>
              <a:t>Rackspace</a:t>
            </a:r>
          </a:p>
          <a:p>
            <a:r>
              <a:rPr lang="en-US" kern="0" dirty="0" err="1" smtClean="0">
                <a:solidFill>
                  <a:schemeClr val="accent2"/>
                </a:solidFill>
              </a:rPr>
              <a:t>Joyent</a:t>
            </a:r>
            <a:endParaRPr lang="en-US" kern="0" dirty="0" smtClean="0">
              <a:solidFill>
                <a:schemeClr val="accent2"/>
              </a:solidFill>
            </a:endParaRPr>
          </a:p>
          <a:p>
            <a:r>
              <a:rPr lang="en-US" kern="0" dirty="0" smtClean="0">
                <a:solidFill>
                  <a:schemeClr val="accent2"/>
                </a:solidFill>
              </a:rPr>
              <a:t>Windows Azure</a:t>
            </a:r>
            <a:endParaRPr lang="en-US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Free/Open source platform for cloud computing to support the IaaS model started by Rackspace Hosting and NASA</a:t>
            </a:r>
          </a:p>
          <a:p>
            <a:r>
              <a:rPr lang="en-US" dirty="0" smtClean="0"/>
              <a:t>Deployed as multiple components that control datacenter resources</a:t>
            </a:r>
          </a:p>
          <a:p>
            <a:pPr lvl="1"/>
            <a:r>
              <a:rPr lang="en-US" dirty="0" smtClean="0"/>
              <a:t>Hardware processing pools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Networking</a:t>
            </a:r>
          </a:p>
          <a:p>
            <a:endParaRPr lang="en-US" dirty="0" smtClean="0"/>
          </a:p>
          <a:p>
            <a:r>
              <a:rPr lang="en-US" dirty="0" smtClean="0"/>
              <a:t>Major components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497332"/>
              </p:ext>
            </p:extLst>
          </p:nvPr>
        </p:nvGraphicFramePr>
        <p:xfrm>
          <a:off x="438155" y="4268677"/>
          <a:ext cx="1127336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596"/>
                <a:gridCol w="1252596"/>
                <a:gridCol w="1252596"/>
                <a:gridCol w="1252596"/>
                <a:gridCol w="1252596"/>
                <a:gridCol w="1252596"/>
                <a:gridCol w="1252596"/>
                <a:gridCol w="1252596"/>
                <a:gridCol w="1252596"/>
              </a:tblGrid>
              <a:tr h="63412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Compute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Nova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Image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Glance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Object Storage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Swift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Dashboard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Horizon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Identity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Keystone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Networking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Neutron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Block Storage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Cinder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Orchestration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Heat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Telemetry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Celiometer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Database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Trove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Elastic Map Reduce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Sahara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Bare Metal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Ironic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Messaging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Zaqar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Shared File System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Manila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DNS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Designate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 Manager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Barbican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Search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Searchlight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Containers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Magnum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6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1009403"/>
            <a:ext cx="11273367" cy="4473822"/>
          </a:xfrm>
        </p:spPr>
        <p:txBody>
          <a:bodyPr/>
          <a:lstStyle/>
          <a:p>
            <a:pPr fontAlgn="t"/>
            <a:r>
              <a:rPr lang="en-US" sz="1200" b="1" dirty="0" smtClean="0"/>
              <a:t>Compute</a:t>
            </a:r>
            <a:r>
              <a:rPr lang="en-US" sz="1200" dirty="0"/>
              <a:t> </a:t>
            </a:r>
            <a:r>
              <a:rPr lang="en-US" sz="1200" dirty="0" smtClean="0"/>
              <a:t>- Nova</a:t>
            </a:r>
            <a:endParaRPr lang="en-US" sz="1200" dirty="0"/>
          </a:p>
          <a:p>
            <a:pPr fontAlgn="t"/>
            <a:r>
              <a:rPr lang="en-US" sz="1200" b="1" dirty="0" smtClean="0"/>
              <a:t>Image</a:t>
            </a:r>
            <a:r>
              <a:rPr lang="en-US" sz="1200" dirty="0"/>
              <a:t> </a:t>
            </a:r>
            <a:r>
              <a:rPr lang="en-US" sz="1200" dirty="0" smtClean="0"/>
              <a:t>- Glance</a:t>
            </a:r>
            <a:endParaRPr lang="en-US" sz="1200" dirty="0"/>
          </a:p>
          <a:p>
            <a:pPr fontAlgn="t"/>
            <a:r>
              <a:rPr lang="en-US" sz="1200" b="1" dirty="0"/>
              <a:t>Object </a:t>
            </a:r>
            <a:r>
              <a:rPr lang="en-US" sz="1200" b="1" dirty="0" smtClean="0"/>
              <a:t>Storage</a:t>
            </a:r>
            <a:r>
              <a:rPr lang="en-US" sz="1200" dirty="0"/>
              <a:t> </a:t>
            </a:r>
            <a:r>
              <a:rPr lang="en-US" sz="1200" dirty="0" smtClean="0"/>
              <a:t>- Swift</a:t>
            </a:r>
            <a:endParaRPr lang="en-US" sz="1200" dirty="0"/>
          </a:p>
          <a:p>
            <a:pPr fontAlgn="t"/>
            <a:r>
              <a:rPr lang="en-US" sz="1200" b="1" dirty="0" smtClean="0"/>
              <a:t>Dashboard</a:t>
            </a:r>
            <a:r>
              <a:rPr lang="en-US" sz="1200" dirty="0"/>
              <a:t> </a:t>
            </a:r>
            <a:r>
              <a:rPr lang="en-US" sz="1200" dirty="0" smtClean="0"/>
              <a:t>- Horizon</a:t>
            </a:r>
            <a:endParaRPr lang="en-US" sz="1200" dirty="0"/>
          </a:p>
          <a:p>
            <a:pPr fontAlgn="t"/>
            <a:r>
              <a:rPr lang="en-US" sz="1200" b="1" dirty="0" smtClean="0"/>
              <a:t>Identity</a:t>
            </a:r>
            <a:r>
              <a:rPr lang="en-US" sz="1200" dirty="0"/>
              <a:t> </a:t>
            </a:r>
            <a:r>
              <a:rPr lang="en-US" sz="1200" dirty="0" smtClean="0"/>
              <a:t>- Keystone</a:t>
            </a:r>
            <a:endParaRPr lang="en-US" sz="1200" dirty="0"/>
          </a:p>
          <a:p>
            <a:pPr fontAlgn="t"/>
            <a:r>
              <a:rPr lang="en-US" sz="1200" b="1" dirty="0" smtClean="0"/>
              <a:t>Networking</a:t>
            </a:r>
            <a:r>
              <a:rPr lang="en-US" sz="1200" dirty="0"/>
              <a:t> </a:t>
            </a:r>
            <a:r>
              <a:rPr lang="en-US" sz="1200" dirty="0" smtClean="0"/>
              <a:t>- Neutron</a:t>
            </a:r>
            <a:endParaRPr lang="en-US" sz="1200" dirty="0"/>
          </a:p>
          <a:p>
            <a:pPr fontAlgn="t"/>
            <a:r>
              <a:rPr lang="en-US" sz="1200" b="1" dirty="0"/>
              <a:t>Block </a:t>
            </a:r>
            <a:r>
              <a:rPr lang="en-US" sz="1200" b="1" dirty="0" smtClean="0"/>
              <a:t>Storage</a:t>
            </a:r>
            <a:r>
              <a:rPr lang="en-US" sz="1200" dirty="0"/>
              <a:t> </a:t>
            </a:r>
            <a:r>
              <a:rPr lang="en-US" sz="1200" dirty="0" smtClean="0"/>
              <a:t>- Cinder</a:t>
            </a:r>
            <a:endParaRPr lang="en-US" sz="1200" dirty="0"/>
          </a:p>
          <a:p>
            <a:pPr fontAlgn="t"/>
            <a:r>
              <a:rPr lang="en-US" sz="1200" b="1" dirty="0" smtClean="0"/>
              <a:t>Orchestration</a:t>
            </a:r>
            <a:r>
              <a:rPr lang="en-US" sz="1200" dirty="0"/>
              <a:t> </a:t>
            </a:r>
            <a:r>
              <a:rPr lang="en-US" sz="1200" dirty="0" smtClean="0"/>
              <a:t>- Heat</a:t>
            </a:r>
            <a:endParaRPr lang="en-US" sz="1200" dirty="0"/>
          </a:p>
          <a:p>
            <a:pPr fontAlgn="t"/>
            <a:r>
              <a:rPr lang="en-US" sz="1200" b="1" dirty="0" smtClean="0"/>
              <a:t>Telemetry</a:t>
            </a:r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 err="1" smtClean="0"/>
              <a:t>Celiometer</a:t>
            </a:r>
          </a:p>
          <a:p>
            <a:pPr fontAlgn="t"/>
            <a:r>
              <a:rPr lang="en-US" sz="1200" b="1" dirty="0" smtClean="0"/>
              <a:t>Database</a:t>
            </a:r>
            <a:r>
              <a:rPr lang="en-US" sz="1200" dirty="0" smtClean="0"/>
              <a:t> - Trove</a:t>
            </a:r>
          </a:p>
          <a:p>
            <a:pPr fontAlgn="t"/>
            <a:r>
              <a:rPr lang="en-US" sz="1200" b="1" dirty="0" smtClean="0"/>
              <a:t>Elastic Map Reduce</a:t>
            </a:r>
            <a:r>
              <a:rPr lang="en-US" sz="1200" dirty="0" smtClean="0"/>
              <a:t> - Sahara</a:t>
            </a:r>
          </a:p>
          <a:p>
            <a:pPr fontAlgn="t"/>
            <a:r>
              <a:rPr lang="en-US" sz="1200" b="1" dirty="0" smtClean="0"/>
              <a:t>Bare Metal</a:t>
            </a:r>
            <a:r>
              <a:rPr lang="en-US" sz="1200" dirty="0" smtClean="0"/>
              <a:t> - Ironic</a:t>
            </a:r>
          </a:p>
          <a:p>
            <a:pPr fontAlgn="t"/>
            <a:r>
              <a:rPr lang="en-US" sz="1200" b="1" dirty="0" smtClean="0"/>
              <a:t>Messaging</a:t>
            </a:r>
            <a:r>
              <a:rPr lang="en-US" sz="1200" dirty="0" smtClean="0"/>
              <a:t> - </a:t>
            </a:r>
            <a:r>
              <a:rPr lang="en-US" sz="1200" dirty="0" err="1" smtClean="0"/>
              <a:t>Zaqar</a:t>
            </a:r>
            <a:endParaRPr lang="en-US" sz="1200" dirty="0" smtClean="0"/>
          </a:p>
          <a:p>
            <a:pPr fontAlgn="t"/>
            <a:r>
              <a:rPr lang="en-US" sz="1200" b="1" dirty="0" smtClean="0"/>
              <a:t>Shared File System</a:t>
            </a:r>
            <a:r>
              <a:rPr lang="en-US" sz="1200" dirty="0" smtClean="0"/>
              <a:t> - Manila</a:t>
            </a:r>
          </a:p>
          <a:p>
            <a:pPr fontAlgn="t"/>
            <a:r>
              <a:rPr lang="en-US" sz="1200" b="1" dirty="0" smtClean="0"/>
              <a:t>DNS</a:t>
            </a:r>
            <a:r>
              <a:rPr lang="en-US" sz="1200" dirty="0" smtClean="0"/>
              <a:t> - Designate</a:t>
            </a:r>
          </a:p>
          <a:p>
            <a:pPr fontAlgn="t"/>
            <a:r>
              <a:rPr lang="en-US" sz="1200" b="1" dirty="0" smtClean="0"/>
              <a:t>Key Manager</a:t>
            </a:r>
            <a:r>
              <a:rPr lang="en-US" sz="1200" dirty="0" smtClean="0"/>
              <a:t> - Barbican</a:t>
            </a:r>
          </a:p>
          <a:p>
            <a:pPr fontAlgn="t"/>
            <a:r>
              <a:rPr lang="en-US" sz="1200" b="1" dirty="0" smtClean="0"/>
              <a:t>Search</a:t>
            </a:r>
            <a:r>
              <a:rPr lang="en-US" sz="1200" dirty="0" smtClean="0"/>
              <a:t> - Searchlight</a:t>
            </a:r>
          </a:p>
          <a:p>
            <a:pPr fontAlgn="t"/>
            <a:r>
              <a:rPr lang="en-US" sz="1200" b="1" dirty="0" smtClean="0"/>
              <a:t>Containers</a:t>
            </a:r>
            <a:r>
              <a:rPr lang="en-US" sz="1200" dirty="0" smtClean="0"/>
              <a:t> - Magnum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69" y="0"/>
            <a:ext cx="848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1" y="1009402"/>
            <a:ext cx="11273367" cy="5106389"/>
          </a:xfrm>
        </p:spPr>
        <p:txBody>
          <a:bodyPr/>
          <a:lstStyle/>
          <a:p>
            <a:r>
              <a:rPr lang="en-US" dirty="0" smtClean="0"/>
              <a:t>A cloud computing service that provides a platform what allows customers to develop, deploy, run and manage applications in the cloud without having to worry about any of the underlying infrastructure</a:t>
            </a:r>
          </a:p>
          <a:p>
            <a:r>
              <a:rPr lang="en-US" dirty="0" smtClean="0"/>
              <a:t>Focus on the code</a:t>
            </a:r>
          </a:p>
          <a:p>
            <a:r>
              <a:rPr lang="en-US" dirty="0" smtClean="0"/>
              <a:t>Write applications in a language of your choice</a:t>
            </a:r>
          </a:p>
          <a:p>
            <a:r>
              <a:rPr lang="en-US" dirty="0" smtClean="0"/>
              <a:t>Plug in external services to add capabilities</a:t>
            </a:r>
          </a:p>
          <a:p>
            <a:r>
              <a:rPr lang="en-US" dirty="0" smtClean="0"/>
              <a:t>Easily scale applications</a:t>
            </a:r>
          </a:p>
          <a:p>
            <a:r>
              <a:rPr lang="en-US" dirty="0" smtClean="0"/>
              <a:t>No need to worry about networking, storage or any other infrastructure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is-IS" dirty="0"/>
              <a:t>What you’ll do with </a:t>
            </a:r>
            <a:r>
              <a:rPr lang="is-IS" dirty="0" smtClean="0"/>
              <a:t>a PaaS </a:t>
            </a:r>
            <a:r>
              <a:rPr lang="is-IS" dirty="0"/>
              <a:t>service</a:t>
            </a:r>
            <a:r>
              <a:rPr lang="is-IS" dirty="0" smtClean="0"/>
              <a:t>:</a:t>
            </a:r>
            <a:endParaRPr lang="en-US" dirty="0" smtClean="0"/>
          </a:p>
          <a:p>
            <a:r>
              <a:rPr lang="en-US" dirty="0" smtClean="0"/>
              <a:t>Develop, create and deploy applications</a:t>
            </a:r>
          </a:p>
          <a:p>
            <a:r>
              <a:rPr lang="en-US" dirty="0" smtClean="0"/>
              <a:t>Run applications on different runtimes seamlessly</a:t>
            </a:r>
          </a:p>
          <a:p>
            <a:r>
              <a:rPr lang="en-US" dirty="0" smtClean="0"/>
              <a:t>Create and consume services</a:t>
            </a:r>
          </a:p>
          <a:p>
            <a:r>
              <a:rPr lang="en-US" dirty="0" smtClean="0"/>
              <a:t>Scale applications</a:t>
            </a:r>
          </a:p>
          <a:p>
            <a:r>
              <a:rPr lang="en-US" dirty="0" smtClean="0"/>
              <a:t>Manage/monitor applications</a:t>
            </a:r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775097" y="3532105"/>
            <a:ext cx="2057647" cy="195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accent2"/>
                </a:solidFill>
              </a:rPr>
              <a:t>IBM </a:t>
            </a:r>
            <a:r>
              <a:rPr lang="en-US" kern="0" dirty="0" err="1" smtClean="0">
                <a:solidFill>
                  <a:schemeClr val="accent2"/>
                </a:solidFill>
              </a:rPr>
              <a:t>Bluemix</a:t>
            </a:r>
            <a:endParaRPr lang="en-US" kern="0" dirty="0" smtClean="0">
              <a:solidFill>
                <a:schemeClr val="accent2"/>
              </a:solidFill>
            </a:endParaRPr>
          </a:p>
          <a:p>
            <a:r>
              <a:rPr lang="en-US" kern="0" dirty="0" err="1" smtClean="0">
                <a:solidFill>
                  <a:schemeClr val="accent2"/>
                </a:solidFill>
              </a:rPr>
              <a:t>Heroku</a:t>
            </a:r>
            <a:endParaRPr lang="en-US" kern="0" dirty="0" smtClean="0">
              <a:solidFill>
                <a:schemeClr val="accent2"/>
              </a:solidFill>
            </a:endParaRPr>
          </a:p>
          <a:p>
            <a:r>
              <a:rPr lang="en-US" kern="0" dirty="0" smtClean="0">
                <a:solidFill>
                  <a:schemeClr val="accent2"/>
                </a:solidFill>
              </a:rPr>
              <a:t>Windows Azure</a:t>
            </a:r>
          </a:p>
          <a:p>
            <a:r>
              <a:rPr lang="en-US" kern="0" dirty="0" smtClean="0">
                <a:solidFill>
                  <a:schemeClr val="accent2"/>
                </a:solidFill>
              </a:rPr>
              <a:t>Google App Engine</a:t>
            </a:r>
          </a:p>
          <a:p>
            <a:r>
              <a:rPr lang="en-US" kern="0" dirty="0" smtClean="0">
                <a:solidFill>
                  <a:schemeClr val="accent2"/>
                </a:solidFill>
              </a:rPr>
              <a:t>Engine Yard</a:t>
            </a:r>
            <a:endParaRPr lang="en-US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2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1068905"/>
            <a:ext cx="6056416" cy="2285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8934" y="3354684"/>
            <a:ext cx="4381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Create the cloud (Operator)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cf-iaas.yml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provision &lt;my cloud&gt;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add_capacity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&lt;my cloud&gt;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Deploy my application (Developer)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arget &lt;my cloud&gt;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ush &lt;my app&gt;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create &lt;service&gt;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ind &lt;service&gt;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3466359" y="3747313"/>
            <a:ext cx="2540084" cy="1467625"/>
          </a:xfrm>
          <a:prstGeom prst="curvedConnector3">
            <a:avLst>
              <a:gd name="adj1" fmla="val -61"/>
            </a:avLst>
          </a:prstGeom>
          <a:ln w="152400" cap="rnd"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434" y="1172369"/>
            <a:ext cx="3648553" cy="4965700"/>
          </a:xfrm>
        </p:spPr>
        <p:txBody>
          <a:bodyPr/>
          <a:lstStyle/>
          <a:p>
            <a:r>
              <a:rPr lang="en-US" sz="1400" b="1" dirty="0" smtClean="0"/>
              <a:t>Router</a:t>
            </a:r>
            <a:r>
              <a:rPr lang="en-US" sz="1400" dirty="0" smtClean="0"/>
              <a:t> – Route to the Cloud controller or app</a:t>
            </a:r>
          </a:p>
          <a:p>
            <a:r>
              <a:rPr lang="en-US" sz="1400" b="1" dirty="0" err="1" smtClean="0"/>
              <a:t>Auth</a:t>
            </a:r>
            <a:r>
              <a:rPr lang="en-US" sz="1400" b="1" dirty="0" smtClean="0"/>
              <a:t>/Login</a:t>
            </a:r>
          </a:p>
          <a:p>
            <a:r>
              <a:rPr lang="en-US" sz="1400" b="1" dirty="0" smtClean="0"/>
              <a:t>Cloud controller</a:t>
            </a:r>
            <a:r>
              <a:rPr lang="en-US" sz="1400" dirty="0" smtClean="0"/>
              <a:t> – Directs deployments</a:t>
            </a:r>
          </a:p>
          <a:p>
            <a:r>
              <a:rPr lang="en-US" sz="1400" b="1" dirty="0" err="1" smtClean="0"/>
              <a:t>nsync</a:t>
            </a:r>
            <a:r>
              <a:rPr lang="en-US" sz="1400" b="1" dirty="0" smtClean="0"/>
              <a:t>, Cell Reps</a:t>
            </a:r>
            <a:r>
              <a:rPr lang="en-US" sz="1400" dirty="0" smtClean="0"/>
              <a:t> – Maintains health</a:t>
            </a:r>
          </a:p>
          <a:p>
            <a:r>
              <a:rPr lang="en-US" sz="1400" b="1" dirty="0" smtClean="0"/>
              <a:t>Diego Brain </a:t>
            </a:r>
            <a:r>
              <a:rPr lang="en-US" sz="1400" dirty="0" smtClean="0"/>
              <a:t>– One per app VM. Manage app, and report status</a:t>
            </a:r>
          </a:p>
          <a:p>
            <a:r>
              <a:rPr lang="en-US" sz="1400" b="1" dirty="0" smtClean="0"/>
              <a:t>Blob store</a:t>
            </a:r>
            <a:r>
              <a:rPr lang="en-US" sz="1400" dirty="0" smtClean="0"/>
              <a:t> – App code packages, </a:t>
            </a:r>
            <a:r>
              <a:rPr lang="en-US" sz="1400" dirty="0" err="1" smtClean="0"/>
              <a:t>buildpacks</a:t>
            </a:r>
            <a:r>
              <a:rPr lang="en-US" sz="1400" dirty="0" smtClean="0"/>
              <a:t>, droplets</a:t>
            </a:r>
          </a:p>
          <a:p>
            <a:r>
              <a:rPr lang="en-US" sz="1400" b="1" dirty="0" smtClean="0"/>
              <a:t>App Exec, Garden</a:t>
            </a:r>
            <a:r>
              <a:rPr lang="en-US" sz="1400" dirty="0" smtClean="0"/>
              <a:t> – Create, manage container lifecycle</a:t>
            </a:r>
          </a:p>
          <a:p>
            <a:r>
              <a:rPr lang="en-US" sz="1400" b="1" dirty="0" smtClean="0"/>
              <a:t>Service broker </a:t>
            </a:r>
            <a:r>
              <a:rPr lang="en-US" sz="1400" dirty="0" smtClean="0"/>
              <a:t>– Provides service instances</a:t>
            </a:r>
          </a:p>
          <a:p>
            <a:r>
              <a:rPr lang="en-US" sz="1400" b="1" dirty="0" smtClean="0"/>
              <a:t>BBS, Consul </a:t>
            </a:r>
            <a:r>
              <a:rPr lang="en-US" sz="1400" dirty="0" smtClean="0"/>
              <a:t>– Stores short/long term app info and control data</a:t>
            </a:r>
          </a:p>
          <a:p>
            <a:r>
              <a:rPr lang="en-US" sz="1400" b="1" dirty="0" smtClean="0"/>
              <a:t>Metrics collector, App log aggregator</a:t>
            </a:r>
            <a:r>
              <a:rPr lang="en-US" sz="1400" dirty="0" smtClean="0"/>
              <a:t> – Help monitor an app</a:t>
            </a:r>
          </a:p>
          <a:p>
            <a:r>
              <a:rPr lang="en-US" sz="1400" b="1" dirty="0" smtClean="0"/>
              <a:t>BOSH</a:t>
            </a:r>
            <a:r>
              <a:rPr lang="en-US" sz="1400" dirty="0" smtClean="0"/>
              <a:t> – Bridge to the underlying IaaS (e.g. OpenStack)</a:t>
            </a:r>
            <a:endParaRPr lang="en-US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75" y="1172369"/>
            <a:ext cx="7480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 4x3 - Dec 2014 [v1]</Template>
  <TotalTime>4060</TotalTime>
  <Words>1061</Words>
  <Application>Microsoft Macintosh PowerPoint</Application>
  <PresentationFormat>Widescreen</PresentationFormat>
  <Paragraphs>267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HelvNeue Light for IBM</vt:lpstr>
      <vt:lpstr>Wingdings</vt:lpstr>
      <vt:lpstr>10 September 2009</vt:lpstr>
      <vt:lpstr>OpenStack and Cloud Foundry</vt:lpstr>
      <vt:lpstr>PowerPoint Presentation</vt:lpstr>
      <vt:lpstr>Separation of responsibilities</vt:lpstr>
      <vt:lpstr>Infrastructure as a Service</vt:lpstr>
      <vt:lpstr>OpenStack</vt:lpstr>
      <vt:lpstr>PowerPoint Presentation</vt:lpstr>
      <vt:lpstr>Platform as a Service</vt:lpstr>
      <vt:lpstr>PowerPoint Presentation</vt:lpstr>
      <vt:lpstr>PowerPoint Presentation</vt:lpstr>
      <vt:lpstr>BOSH</vt:lpstr>
      <vt:lpstr>CF Concepts</vt:lpstr>
      <vt:lpstr>Staging an application</vt:lpstr>
      <vt:lpstr>In brief</vt:lpstr>
      <vt:lpstr>Inhibitors to cloud computing</vt:lpstr>
      <vt:lpstr>Areas of work/thought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OpenStack and Cloud Foundry</dc:title>
  <dc:creator>ARUN Roonie</dc:creator>
  <cp:lastModifiedBy>ARUN Roonie</cp:lastModifiedBy>
  <cp:revision>69</cp:revision>
  <dcterms:created xsi:type="dcterms:W3CDTF">2016-07-21T05:52:55Z</dcterms:created>
  <dcterms:modified xsi:type="dcterms:W3CDTF">2016-08-18T09:56:33Z</dcterms:modified>
</cp:coreProperties>
</file>